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72" r:id="rId7"/>
    <p:sldId id="273" r:id="rId8"/>
    <p:sldId id="270" r:id="rId9"/>
    <p:sldId id="260"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3300"/>
    <a:srgbClr val="FF5050"/>
    <a:srgbClr val="CC0066"/>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77" d="100"/>
          <a:sy n="77" d="100"/>
        </p:scale>
        <p:origin x="-252"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hyperlink" Target="https://www.youtube.com/watch?v=NdhbHQn6soI" TargetMode="Externa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www.ranker.com/list/real-story-of-el-dorado/kristina-killgrove" TargetMode="External"/><Relationship Id="rId3" Type="http://schemas.openxmlformats.org/officeDocument/2006/relationships/hyperlink" Target="https://www.pinterest.com/pin/370069294360004567/" TargetMode="External"/><Relationship Id="rId7" Type="http://schemas.openxmlformats.org/officeDocument/2006/relationships/hyperlink" Target="https://www.colombia.com/colombia-info/folclor-y-tradiciones/leyendas/del-dorado/" TargetMode="External"/><Relationship Id="rId2" Type="http://schemas.openxmlformats.org/officeDocument/2006/relationships/hyperlink" Target="https://es.wikipedia.org/wiki/Museo_del_Oro/" TargetMode="External"/><Relationship Id="rId1" Type="http://schemas.openxmlformats.org/officeDocument/2006/relationships/slideLayout" Target="../slideLayouts/slideLayout5.xml"/><Relationship Id="rId6" Type="http://schemas.openxmlformats.org/officeDocument/2006/relationships/hyperlink" Target="https://es.wikipedia.org/wiki/El_Dorado" TargetMode="External"/><Relationship Id="rId11" Type="http://schemas.openxmlformats.org/officeDocument/2006/relationships/hyperlink" Target="https://co.pinterest.com/pin/1125968626897757/" TargetMode="External"/><Relationship Id="rId5" Type="http://schemas.openxmlformats.org/officeDocument/2006/relationships/hyperlink" Target="https://mitosyleyendascr.com/leyendas-sudamerica/el-dorado/" TargetMode="External"/><Relationship Id="rId10" Type="http://schemas.openxmlformats.org/officeDocument/2006/relationships/hyperlink" Target="https://sonsofpatriot.wordpress.com/2010/09/15/eldorado-paititi/" TargetMode="External"/><Relationship Id="rId4" Type="http://schemas.openxmlformats.org/officeDocument/2006/relationships/hyperlink" Target="https://theamadeus.wixsite.com/arte-precolombino/museo-del-oro" TargetMode="External"/><Relationship Id="rId9" Type="http://schemas.openxmlformats.org/officeDocument/2006/relationships/hyperlink" Target="https://es.wikipedia.org/wiki/Laguna_de_Guatavi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610753"/>
            <a:ext cx="10993549" cy="1475013"/>
          </a:xfrm>
        </p:spPr>
        <p:txBody>
          <a:bodyPr>
            <a:noAutofit/>
          </a:bodyPr>
          <a:lstStyle/>
          <a:p>
            <a:pPr algn="ctr"/>
            <a:r>
              <a:rPr lang="es-ES_tradnl" sz="5400" dirty="0">
                <a:solidFill>
                  <a:schemeClr val="accent1">
                    <a:lumMod val="75000"/>
                  </a:schemeClr>
                </a:solidFill>
                <a:latin typeface="Algerian" panose="04020705040A02060702" pitchFamily="82" charset="0"/>
              </a:rPr>
              <a:t>El museo de oro </a:t>
            </a:r>
            <a:br>
              <a:rPr lang="es-ES_tradnl" sz="5400" dirty="0">
                <a:solidFill>
                  <a:schemeClr val="accent1">
                    <a:lumMod val="75000"/>
                  </a:schemeClr>
                </a:solidFill>
                <a:latin typeface="Algerian" panose="04020705040A02060702" pitchFamily="82" charset="0"/>
              </a:rPr>
            </a:br>
            <a:r>
              <a:rPr lang="es-ES_tradnl" sz="5400" dirty="0">
                <a:solidFill>
                  <a:schemeClr val="accent1">
                    <a:lumMod val="75000"/>
                  </a:schemeClr>
                </a:solidFill>
                <a:latin typeface="Algerian" panose="04020705040A02060702" pitchFamily="82" charset="0"/>
              </a:rPr>
              <a:t>y </a:t>
            </a:r>
            <a:br>
              <a:rPr lang="es-ES_tradnl" sz="5400" dirty="0">
                <a:solidFill>
                  <a:schemeClr val="accent1">
                    <a:lumMod val="75000"/>
                  </a:schemeClr>
                </a:solidFill>
                <a:latin typeface="Algerian" panose="04020705040A02060702" pitchFamily="82" charset="0"/>
              </a:rPr>
            </a:br>
            <a:r>
              <a:rPr lang="es-ES_tradnl" sz="5400" dirty="0">
                <a:solidFill>
                  <a:schemeClr val="accent1">
                    <a:lumMod val="75000"/>
                  </a:schemeClr>
                </a:solidFill>
                <a:latin typeface="Algerian" panose="04020705040A02060702" pitchFamily="82" charset="0"/>
              </a:rPr>
              <a:t>la leyenda de el dorado</a:t>
            </a:r>
          </a:p>
        </p:txBody>
      </p:sp>
      <p:sp>
        <p:nvSpPr>
          <p:cNvPr id="4" name="Rectangle 3"/>
          <p:cNvSpPr/>
          <p:nvPr/>
        </p:nvSpPr>
        <p:spPr>
          <a:xfrm>
            <a:off x="8410471" y="4197370"/>
            <a:ext cx="2974453" cy="1754326"/>
          </a:xfrm>
          <a:prstGeom prst="rect">
            <a:avLst/>
          </a:prstGeom>
        </p:spPr>
        <p:txBody>
          <a:bodyPr wrap="square">
            <a:spAutoFit/>
          </a:bodyPr>
          <a:lstStyle/>
          <a:p>
            <a:pPr algn="r"/>
            <a:r>
              <a:rPr lang="fr-FR" b="1" i="1" dirty="0" err="1">
                <a:solidFill>
                  <a:schemeClr val="accent1">
                    <a:lumMod val="75000"/>
                  </a:schemeClr>
                </a:solidFill>
                <a:latin typeface="Century Schoolbook" panose="02040604050505020304" pitchFamily="18" charset="0"/>
              </a:rPr>
              <a:t>Presentado</a:t>
            </a:r>
            <a:r>
              <a:rPr lang="fr-FR" b="1" i="1" dirty="0">
                <a:solidFill>
                  <a:schemeClr val="accent1">
                    <a:lumMod val="75000"/>
                  </a:schemeClr>
                </a:solidFill>
                <a:latin typeface="Century Schoolbook" panose="02040604050505020304" pitchFamily="18" charset="0"/>
              </a:rPr>
              <a:t> </a:t>
            </a:r>
            <a:r>
              <a:rPr lang="fr-FR" b="1" i="1" dirty="0" err="1">
                <a:solidFill>
                  <a:schemeClr val="accent1">
                    <a:lumMod val="75000"/>
                  </a:schemeClr>
                </a:solidFill>
                <a:latin typeface="Century Schoolbook" panose="02040604050505020304" pitchFamily="18" charset="0"/>
              </a:rPr>
              <a:t>por</a:t>
            </a:r>
            <a:r>
              <a:rPr lang="fr-FR" b="1" i="1" dirty="0">
                <a:solidFill>
                  <a:schemeClr val="accent1">
                    <a:lumMod val="75000"/>
                  </a:schemeClr>
                </a:solidFill>
                <a:latin typeface="Century Schoolbook" panose="02040604050505020304" pitchFamily="18" charset="0"/>
              </a:rPr>
              <a:t> :</a:t>
            </a:r>
          </a:p>
          <a:p>
            <a:pPr algn="r"/>
            <a:endParaRPr lang="fr-FR" b="1" i="1" dirty="0">
              <a:solidFill>
                <a:schemeClr val="accent1">
                  <a:lumMod val="75000"/>
                </a:schemeClr>
              </a:solidFill>
              <a:latin typeface="Century Schoolbook" panose="02040604050505020304" pitchFamily="18" charset="0"/>
            </a:endParaRPr>
          </a:p>
          <a:p>
            <a:pPr algn="r"/>
            <a:r>
              <a:rPr lang="fr-FR" b="1" i="1" dirty="0" err="1">
                <a:solidFill>
                  <a:schemeClr val="accent1">
                    <a:lumMod val="75000"/>
                  </a:schemeClr>
                </a:solidFill>
                <a:latin typeface="Century Schoolbook" panose="02040604050505020304" pitchFamily="18" charset="0"/>
              </a:rPr>
              <a:t>Sephorah</a:t>
            </a:r>
            <a:r>
              <a:rPr lang="fr-FR" b="1" i="1" dirty="0">
                <a:solidFill>
                  <a:schemeClr val="accent1">
                    <a:lumMod val="75000"/>
                  </a:schemeClr>
                </a:solidFill>
                <a:latin typeface="Century Schoolbook" panose="02040604050505020304" pitchFamily="18" charset="0"/>
              </a:rPr>
              <a:t> Hercules</a:t>
            </a:r>
          </a:p>
          <a:p>
            <a:pPr algn="r"/>
            <a:r>
              <a:rPr lang="fr-FR" b="1" i="1" dirty="0">
                <a:solidFill>
                  <a:schemeClr val="accent1">
                    <a:lumMod val="75000"/>
                  </a:schemeClr>
                </a:solidFill>
                <a:latin typeface="Century Schoolbook" panose="02040604050505020304" pitchFamily="18" charset="0"/>
              </a:rPr>
              <a:t>Larissa Léger</a:t>
            </a:r>
          </a:p>
          <a:p>
            <a:pPr algn="r"/>
            <a:r>
              <a:rPr lang="fr-FR" b="1" i="1" dirty="0" err="1">
                <a:solidFill>
                  <a:schemeClr val="accent1">
                    <a:lumMod val="75000"/>
                  </a:schemeClr>
                </a:solidFill>
                <a:latin typeface="Century Schoolbook" panose="02040604050505020304" pitchFamily="18" charset="0"/>
              </a:rPr>
              <a:t>Richca</a:t>
            </a:r>
            <a:r>
              <a:rPr lang="fr-FR" b="1" i="1" dirty="0">
                <a:solidFill>
                  <a:schemeClr val="accent1">
                    <a:lumMod val="75000"/>
                  </a:schemeClr>
                </a:solidFill>
                <a:latin typeface="Century Schoolbook" panose="02040604050505020304" pitchFamily="18" charset="0"/>
              </a:rPr>
              <a:t> Pierre-Louis</a:t>
            </a:r>
          </a:p>
          <a:p>
            <a:pPr algn="r"/>
            <a:r>
              <a:rPr lang="fr-FR" b="1" i="1" dirty="0">
                <a:solidFill>
                  <a:schemeClr val="accent1">
                    <a:lumMod val="75000"/>
                  </a:schemeClr>
                </a:solidFill>
                <a:latin typeface="Century Schoolbook" panose="02040604050505020304" pitchFamily="18" charset="0"/>
              </a:rPr>
              <a:t>Lori-Ann </a:t>
            </a:r>
            <a:r>
              <a:rPr lang="fr-FR" b="1" i="1" dirty="0" err="1">
                <a:solidFill>
                  <a:schemeClr val="accent1">
                    <a:lumMod val="75000"/>
                  </a:schemeClr>
                </a:solidFill>
                <a:latin typeface="Century Schoolbook" panose="02040604050505020304" pitchFamily="18" charset="0"/>
              </a:rPr>
              <a:t>Tham</a:t>
            </a:r>
            <a:r>
              <a:rPr lang="fr-FR" b="1" i="1" dirty="0">
                <a:solidFill>
                  <a:schemeClr val="accent1">
                    <a:lumMod val="75000"/>
                  </a:schemeClr>
                </a:solidFill>
                <a:latin typeface="Century Schoolbook" panose="02040604050505020304" pitchFamily="18" charset="0"/>
              </a:rPr>
              <a:t> </a:t>
            </a:r>
          </a:p>
        </p:txBody>
      </p:sp>
    </p:spTree>
    <p:extLst>
      <p:ext uri="{BB962C8B-B14F-4D97-AF65-F5344CB8AC3E}">
        <p14:creationId xmlns:p14="http://schemas.microsoft.com/office/powerpoint/2010/main" val="9535221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7584" y="2510237"/>
            <a:ext cx="9105363" cy="1569660"/>
          </a:xfrm>
          <a:prstGeom prst="rect">
            <a:avLst/>
          </a:prstGeom>
        </p:spPr>
        <p:txBody>
          <a:bodyPr wrap="square">
            <a:spAutoFit/>
          </a:bodyPr>
          <a:lstStyle/>
          <a:p>
            <a:pPr algn="ctr"/>
            <a:r>
              <a:rPr lang="es-ES_tradnl" sz="9600" dirty="0">
                <a:solidFill>
                  <a:srgbClr val="FF5050"/>
                </a:solidFill>
                <a:latin typeface="Lucida Calligraphy" panose="03010101010101010101" pitchFamily="66" charset="0"/>
              </a:rPr>
              <a:t>FIN</a:t>
            </a:r>
          </a:p>
        </p:txBody>
      </p:sp>
    </p:spTree>
    <p:extLst>
      <p:ext uri="{BB962C8B-B14F-4D97-AF65-F5344CB8AC3E}">
        <p14:creationId xmlns:p14="http://schemas.microsoft.com/office/powerpoint/2010/main" val="42248608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2078" y="845568"/>
            <a:ext cx="11029616" cy="988332"/>
          </a:xfrm>
        </p:spPr>
        <p:txBody>
          <a:bodyPr>
            <a:noAutofit/>
          </a:bodyPr>
          <a:lstStyle/>
          <a:p>
            <a:pPr algn="ctr"/>
            <a:r>
              <a:rPr lang="fr-FR" sz="8000" dirty="0">
                <a:solidFill>
                  <a:srgbClr val="7030A0"/>
                </a:solidFill>
              </a:rPr>
              <a:t> </a:t>
            </a:r>
            <a:r>
              <a:rPr lang="es-ES_tradnl" sz="8000" dirty="0">
                <a:solidFill>
                  <a:schemeClr val="accent1">
                    <a:lumMod val="75000"/>
                  </a:schemeClr>
                </a:solidFill>
              </a:rPr>
              <a:t>El museo de </a:t>
            </a:r>
            <a:r>
              <a:rPr lang="es-ES_tradnl" sz="8000" dirty="0" err="1">
                <a:solidFill>
                  <a:schemeClr val="accent1">
                    <a:lumMod val="75000"/>
                  </a:schemeClr>
                </a:solidFill>
              </a:rPr>
              <a:t>or</a:t>
            </a:r>
            <a:r>
              <a:rPr lang="fr-FR" sz="8000" dirty="0">
                <a:solidFill>
                  <a:schemeClr val="accent1">
                    <a:lumMod val="75000"/>
                  </a:schemeClr>
                </a:solidFill>
              </a:rPr>
              <a:t>o </a:t>
            </a:r>
          </a:p>
        </p:txBody>
      </p:sp>
      <p:sp>
        <p:nvSpPr>
          <p:cNvPr id="7" name="Content Placeholder 6"/>
          <p:cNvSpPr>
            <a:spLocks noGrp="1"/>
          </p:cNvSpPr>
          <p:nvPr>
            <p:ph sz="half" idx="2"/>
          </p:nvPr>
        </p:nvSpPr>
        <p:spPr>
          <a:xfrm>
            <a:off x="492078" y="2483700"/>
            <a:ext cx="2098167" cy="593989"/>
          </a:xfrm>
        </p:spPr>
        <p:txBody>
          <a:bodyPr>
            <a:normAutofit lnSpcReduction="10000"/>
          </a:bodyPr>
          <a:lstStyle/>
          <a:p>
            <a:r>
              <a:rPr lang="es-ES_tradnl" dirty="0">
                <a:solidFill>
                  <a:srgbClr val="00B050"/>
                </a:solidFill>
              </a:rPr>
              <a:t>Creado en 1939 </a:t>
            </a:r>
          </a:p>
        </p:txBody>
      </p:sp>
      <p:sp>
        <p:nvSpPr>
          <p:cNvPr id="8" name="Rectangle 7"/>
          <p:cNvSpPr/>
          <p:nvPr/>
        </p:nvSpPr>
        <p:spPr>
          <a:xfrm>
            <a:off x="8431145" y="2630721"/>
            <a:ext cx="3597723" cy="646331"/>
          </a:xfrm>
          <a:prstGeom prst="rect">
            <a:avLst/>
          </a:prstGeom>
        </p:spPr>
        <p:txBody>
          <a:bodyPr wrap="square">
            <a:spAutoFit/>
          </a:bodyPr>
          <a:lstStyle/>
          <a:p>
            <a:pPr marL="285750" indent="-285750" algn="ctr">
              <a:buClr>
                <a:schemeClr val="accent1"/>
              </a:buClr>
              <a:buFont typeface="Wingdings" panose="05000000000000000000" pitchFamily="2" charset="2"/>
              <a:buChar char="§"/>
            </a:pPr>
            <a:r>
              <a:rPr lang="es-ES_tradnl" dirty="0">
                <a:solidFill>
                  <a:schemeClr val="accent5"/>
                </a:solidFill>
              </a:rPr>
              <a:t>Inaugurado el veintidós de diciembre de 1939</a:t>
            </a:r>
          </a:p>
        </p:txBody>
      </p:sp>
      <p:sp>
        <p:nvSpPr>
          <p:cNvPr id="9" name="Rectangle 8"/>
          <p:cNvSpPr/>
          <p:nvPr/>
        </p:nvSpPr>
        <p:spPr>
          <a:xfrm>
            <a:off x="370703" y="5763084"/>
            <a:ext cx="4832363" cy="646331"/>
          </a:xfrm>
          <a:prstGeom prst="rect">
            <a:avLst/>
          </a:prstGeom>
        </p:spPr>
        <p:txBody>
          <a:bodyPr wrap="square">
            <a:spAutoFit/>
          </a:bodyPr>
          <a:lstStyle/>
          <a:p>
            <a:pPr marL="285750" indent="-285750" algn="ctr">
              <a:buClr>
                <a:srgbClr val="FFC000"/>
              </a:buClr>
              <a:buSzPct val="107000"/>
              <a:buFont typeface="Wingdings" panose="05000000000000000000" pitchFamily="2" charset="2"/>
              <a:buChar char="§"/>
            </a:pPr>
            <a:r>
              <a:rPr lang="es-ES" dirty="0" smtClean="0">
                <a:solidFill>
                  <a:srgbClr val="CC66FF"/>
                </a:solidFill>
              </a:rPr>
              <a:t>Ubicado </a:t>
            </a:r>
            <a:r>
              <a:rPr lang="es-ES" dirty="0">
                <a:solidFill>
                  <a:srgbClr val="CC66FF"/>
                </a:solidFill>
              </a:rPr>
              <a:t>en el Parque Santander </a:t>
            </a:r>
            <a:r>
              <a:rPr lang="es-ES" dirty="0" smtClean="0">
                <a:solidFill>
                  <a:srgbClr val="CC66FF"/>
                </a:solidFill>
              </a:rPr>
              <a:t>en</a:t>
            </a:r>
            <a:r>
              <a:rPr lang="fr-FR" dirty="0" smtClean="0">
                <a:solidFill>
                  <a:srgbClr val="CC66FF"/>
                </a:solidFill>
              </a:rPr>
              <a:t> la </a:t>
            </a:r>
            <a:r>
              <a:rPr lang="en-US" dirty="0">
                <a:solidFill>
                  <a:srgbClr val="CC66FF"/>
                </a:solidFill>
              </a:rPr>
              <a:t>Carrera 5 # 15-82, Bogotá, Colombia</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31" y="1833112"/>
            <a:ext cx="4986728" cy="3549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ontent Placeholder 11"/>
          <p:cNvSpPr>
            <a:spLocks noGrp="1"/>
          </p:cNvSpPr>
          <p:nvPr>
            <p:ph sz="half" idx="1"/>
          </p:nvPr>
        </p:nvSpPr>
        <p:spPr>
          <a:xfrm>
            <a:off x="6845531" y="5457077"/>
            <a:ext cx="4891707" cy="978796"/>
          </a:xfrm>
        </p:spPr>
        <p:txBody>
          <a:bodyPr>
            <a:noAutofit/>
          </a:bodyPr>
          <a:lstStyle/>
          <a:p>
            <a:pPr algn="ctr"/>
            <a:r>
              <a:rPr lang="es-ES" dirty="0" smtClean="0">
                <a:solidFill>
                  <a:srgbClr val="0070C0"/>
                </a:solidFill>
              </a:rPr>
              <a:t>Una </a:t>
            </a:r>
            <a:r>
              <a:rPr lang="es-ES" dirty="0">
                <a:solidFill>
                  <a:srgbClr val="0070C0"/>
                </a:solidFill>
              </a:rPr>
              <a:t>institución pública que conserva y exhibe piezas de orfebrería y alfarería de culturas indígenas del periodo precolombino de la actual Colombia</a:t>
            </a:r>
            <a:endParaRPr lang="fr-FR" dirty="0">
              <a:solidFill>
                <a:srgbClr val="0070C0"/>
              </a:solidFill>
            </a:endParaRPr>
          </a:p>
        </p:txBody>
      </p:sp>
    </p:spTree>
    <p:extLst>
      <p:ext uri="{BB962C8B-B14F-4D97-AF65-F5344CB8AC3E}">
        <p14:creationId xmlns:p14="http://schemas.microsoft.com/office/powerpoint/2010/main" val="27545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solidFill>
                  <a:schemeClr val="accent1">
                    <a:lumMod val="75000"/>
                  </a:schemeClr>
                </a:solidFill>
              </a:rPr>
              <a:t>Colecciones</a:t>
            </a:r>
            <a:r>
              <a:rPr lang="en-US" sz="4000" dirty="0" smtClean="0">
                <a:solidFill>
                  <a:schemeClr val="accent1">
                    <a:lumMod val="75000"/>
                  </a:schemeClr>
                </a:solidFill>
              </a:rPr>
              <a:t> </a:t>
            </a:r>
            <a:endParaRPr lang="fr-FR" sz="4000" dirty="0">
              <a:solidFill>
                <a:schemeClr val="accent1">
                  <a:lumMod val="75000"/>
                </a:schemeClr>
              </a:solidFill>
            </a:endParaRPr>
          </a:p>
        </p:txBody>
      </p: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73326" y="1717990"/>
            <a:ext cx="3782633" cy="25217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rot="1105292">
            <a:off x="396337" y="2307005"/>
            <a:ext cx="3204874" cy="923330"/>
          </a:xfrm>
          <a:prstGeom prst="rect">
            <a:avLst/>
          </a:prstGeom>
        </p:spPr>
        <p:txBody>
          <a:bodyPr wrap="square">
            <a:spAutoFit/>
          </a:bodyPr>
          <a:lstStyle/>
          <a:p>
            <a:pPr marL="285750" indent="-285750" algn="ctr">
              <a:buClr>
                <a:srgbClr val="FFC000"/>
              </a:buClr>
              <a:buSzPct val="105000"/>
              <a:buFont typeface="Wingdings" panose="05000000000000000000" pitchFamily="2" charset="2"/>
              <a:buChar char="§"/>
            </a:pPr>
            <a:r>
              <a:rPr lang="es-ES" dirty="0">
                <a:solidFill>
                  <a:srgbClr val="FF0000"/>
                </a:solidFill>
              </a:rPr>
              <a:t>Posee la colección de orfebrería prehispánica más grande del mundo </a:t>
            </a:r>
          </a:p>
        </p:txBody>
      </p:sp>
      <p:sp>
        <p:nvSpPr>
          <p:cNvPr id="7" name="Rectangle 6"/>
          <p:cNvSpPr/>
          <p:nvPr/>
        </p:nvSpPr>
        <p:spPr>
          <a:xfrm rot="20474463">
            <a:off x="743618" y="5155354"/>
            <a:ext cx="2758945" cy="923330"/>
          </a:xfrm>
          <a:prstGeom prst="rect">
            <a:avLst/>
          </a:prstGeom>
        </p:spPr>
        <p:txBody>
          <a:bodyPr wrap="square">
            <a:spAutoFit/>
          </a:bodyPr>
          <a:lstStyle/>
          <a:p>
            <a:pPr marL="285750" indent="-285750" algn="ctr">
              <a:buClr>
                <a:srgbClr val="FFC000"/>
              </a:buClr>
              <a:buSzPct val="105000"/>
              <a:buFont typeface="Wingdings" panose="05000000000000000000" pitchFamily="2" charset="2"/>
              <a:buChar char="§"/>
            </a:pPr>
            <a:r>
              <a:rPr lang="es-ES" dirty="0">
                <a:solidFill>
                  <a:srgbClr val="FF0066"/>
                </a:solidFill>
              </a:rPr>
              <a:t>Aproximadamente treinta y cuatro mil piezas de oro</a:t>
            </a:r>
          </a:p>
        </p:txBody>
      </p:sp>
      <p:sp>
        <p:nvSpPr>
          <p:cNvPr id="8" name="Rectangle 7"/>
          <p:cNvSpPr/>
          <p:nvPr/>
        </p:nvSpPr>
        <p:spPr>
          <a:xfrm rot="1254744">
            <a:off x="7744036" y="5155355"/>
            <a:ext cx="4005355" cy="923330"/>
          </a:xfrm>
          <a:prstGeom prst="rect">
            <a:avLst/>
          </a:prstGeom>
        </p:spPr>
        <p:txBody>
          <a:bodyPr wrap="square">
            <a:spAutoFit/>
          </a:bodyPr>
          <a:lstStyle/>
          <a:p>
            <a:pPr marL="285750" indent="-285750" algn="ctr">
              <a:buClr>
                <a:srgbClr val="FFC000"/>
              </a:buClr>
              <a:buSzPct val="105000"/>
              <a:buFont typeface="Wingdings" panose="05000000000000000000" pitchFamily="2" charset="2"/>
              <a:buChar char="§"/>
            </a:pPr>
            <a:r>
              <a:rPr lang="es-ES" dirty="0">
                <a:solidFill>
                  <a:srgbClr val="CC0066"/>
                </a:solidFill>
              </a:rPr>
              <a:t>Aproximadamente veinticinco mil objetos en cerámica, piedra, concha, hueso y textiles.</a:t>
            </a:r>
          </a:p>
        </p:txBody>
      </p:sp>
      <p:sp>
        <p:nvSpPr>
          <p:cNvPr id="9" name="Rectangle 8"/>
          <p:cNvSpPr/>
          <p:nvPr/>
        </p:nvSpPr>
        <p:spPr>
          <a:xfrm rot="20432377">
            <a:off x="8026824" y="2307005"/>
            <a:ext cx="3996744" cy="923330"/>
          </a:xfrm>
          <a:prstGeom prst="rect">
            <a:avLst/>
          </a:prstGeom>
        </p:spPr>
        <p:txBody>
          <a:bodyPr wrap="square">
            <a:spAutoFit/>
          </a:bodyPr>
          <a:lstStyle/>
          <a:p>
            <a:pPr marL="285750" indent="-285750" algn="ctr">
              <a:buClr>
                <a:srgbClr val="FFC000"/>
              </a:buClr>
              <a:buSzPct val="105000"/>
              <a:buFont typeface="Wingdings" panose="05000000000000000000" pitchFamily="2" charset="2"/>
              <a:buChar char="§"/>
            </a:pPr>
            <a:r>
              <a:rPr lang="es-ES" dirty="0">
                <a:solidFill>
                  <a:srgbClr val="FF6600"/>
                </a:solidFill>
              </a:rPr>
              <a:t>El museo hace </a:t>
            </a:r>
            <a:r>
              <a:rPr lang="es-ES" dirty="0" smtClean="0">
                <a:solidFill>
                  <a:srgbClr val="FF6600"/>
                </a:solidFill>
              </a:rPr>
              <a:t>un recorrido </a:t>
            </a:r>
            <a:r>
              <a:rPr lang="es-ES" dirty="0">
                <a:solidFill>
                  <a:srgbClr val="FF6600"/>
                </a:solidFill>
              </a:rPr>
              <a:t>de la metalurgia y la orfebrería indígena </a:t>
            </a:r>
            <a:r>
              <a:rPr lang="es-ES" dirty="0" smtClean="0">
                <a:solidFill>
                  <a:srgbClr val="FF6600"/>
                </a:solidFill>
              </a:rPr>
              <a:t>colombiana</a:t>
            </a:r>
            <a:endParaRPr lang="fr-FR" dirty="0">
              <a:solidFill>
                <a:srgbClr val="FF6600"/>
              </a:solidFill>
            </a:endParaRPr>
          </a:p>
        </p:txBody>
      </p:sp>
      <p:pic>
        <p:nvPicPr>
          <p:cNvPr id="10" name="Picture 9"/>
          <p:cNvPicPr>
            <a:picLocks noChangeAspect="1"/>
          </p:cNvPicPr>
          <p:nvPr/>
        </p:nvPicPr>
        <p:blipFill rotWithShape="1">
          <a:blip r:embed="rId3"/>
          <a:srcRect l="31854" t="25306" r="32711" b="24165"/>
          <a:stretch/>
        </p:blipFill>
        <p:spPr>
          <a:xfrm>
            <a:off x="3121214" y="4736256"/>
            <a:ext cx="2493975" cy="1999359"/>
          </a:xfrm>
          <a:prstGeom prst="ellipse">
            <a:avLst/>
          </a:prstGeom>
          <a:ln>
            <a:noFill/>
          </a:ln>
          <a:effectLst>
            <a:softEdge rad="112500"/>
          </a:effectLst>
        </p:spPr>
      </p:pic>
    </p:spTree>
    <p:extLst>
      <p:ext uri="{BB962C8B-B14F-4D97-AF65-F5344CB8AC3E}">
        <p14:creationId xmlns:p14="http://schemas.microsoft.com/office/powerpoint/2010/main" val="201461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43615" y="647011"/>
            <a:ext cx="9722245" cy="1472054"/>
          </a:xfrm>
        </p:spPr>
        <p:txBody>
          <a:bodyPr>
            <a:noAutofit/>
          </a:bodyPr>
          <a:lstStyle/>
          <a:p>
            <a:pPr algn="ctr"/>
            <a:r>
              <a:rPr lang="es-ES" sz="3200" dirty="0" smtClean="0">
                <a:solidFill>
                  <a:schemeClr val="accent1">
                    <a:lumMod val="75000"/>
                  </a:schemeClr>
                </a:solidFill>
              </a:rPr>
              <a:t>salas </a:t>
            </a:r>
            <a:r>
              <a:rPr lang="es-ES" sz="3200" dirty="0">
                <a:solidFill>
                  <a:schemeClr val="accent1">
                    <a:lumMod val="75000"/>
                  </a:schemeClr>
                </a:solidFill>
              </a:rPr>
              <a:t>de exposición </a:t>
            </a:r>
            <a:r>
              <a:rPr lang="es-ES" sz="3200" dirty="0">
                <a:solidFill>
                  <a:srgbClr val="CC66FF"/>
                </a:solidFill>
              </a:rPr>
              <a:t/>
            </a:r>
            <a:br>
              <a:rPr lang="es-ES" sz="3200" dirty="0">
                <a:solidFill>
                  <a:srgbClr val="CC66FF"/>
                </a:solidFill>
              </a:rPr>
            </a:br>
            <a:endParaRPr lang="fr-FR" sz="3200" dirty="0">
              <a:solidFill>
                <a:srgbClr val="CC66FF"/>
              </a:solidFill>
            </a:endParaRPr>
          </a:p>
        </p:txBody>
      </p:sp>
      <p:pic>
        <p:nvPicPr>
          <p:cNvPr id="12" name="Picture 11"/>
          <p:cNvPicPr>
            <a:picLocks noChangeAspect="1"/>
          </p:cNvPicPr>
          <p:nvPr/>
        </p:nvPicPr>
        <p:blipFill rotWithShape="1">
          <a:blip r:embed="rId2"/>
          <a:srcRect l="32943" t="26189" r="54387" b="28388"/>
          <a:stretch/>
        </p:blipFill>
        <p:spPr>
          <a:xfrm>
            <a:off x="580854" y="2678761"/>
            <a:ext cx="1648496" cy="3322750"/>
          </a:xfrm>
          <a:prstGeom prst="rect">
            <a:avLst/>
          </a:prstGeom>
        </p:spPr>
      </p:pic>
      <p:sp>
        <p:nvSpPr>
          <p:cNvPr id="18" name="Rectangle 17"/>
          <p:cNvSpPr/>
          <p:nvPr/>
        </p:nvSpPr>
        <p:spPr>
          <a:xfrm>
            <a:off x="353341" y="2086862"/>
            <a:ext cx="3265638" cy="369332"/>
          </a:xfrm>
          <a:prstGeom prst="rect">
            <a:avLst/>
          </a:prstGeom>
        </p:spPr>
        <p:txBody>
          <a:bodyPr wrap="none">
            <a:spAutoFit/>
          </a:bodyPr>
          <a:lstStyle/>
          <a:p>
            <a:pPr marL="285750" indent="-285750">
              <a:buClr>
                <a:srgbClr val="92D050"/>
              </a:buClr>
              <a:buSzPct val="101000"/>
              <a:buFont typeface="Wingdings" panose="05000000000000000000" pitchFamily="2" charset="2"/>
              <a:buChar char="§"/>
            </a:pPr>
            <a:r>
              <a:rPr lang="es-ES" dirty="0">
                <a:solidFill>
                  <a:schemeClr val="accent1">
                    <a:lumMod val="75000"/>
                  </a:schemeClr>
                </a:solidFill>
              </a:rPr>
              <a:t>El trabajo de los metales</a:t>
            </a:r>
            <a:r>
              <a:rPr lang="es-ES" dirty="0">
                <a:solidFill>
                  <a:srgbClr val="FFC000"/>
                </a:solidFill>
              </a:rPr>
              <a:t>.</a:t>
            </a:r>
          </a:p>
        </p:txBody>
      </p:sp>
      <p:pic>
        <p:nvPicPr>
          <p:cNvPr id="19" name="Picture 18"/>
          <p:cNvPicPr>
            <a:picLocks noChangeAspect="1"/>
          </p:cNvPicPr>
          <p:nvPr/>
        </p:nvPicPr>
        <p:blipFill rotWithShape="1">
          <a:blip r:embed="rId3"/>
          <a:srcRect l="27694" t="23018" r="27168" b="19411"/>
          <a:stretch/>
        </p:blipFill>
        <p:spPr>
          <a:xfrm>
            <a:off x="3064296" y="3460690"/>
            <a:ext cx="2155143" cy="1545464"/>
          </a:xfrm>
          <a:prstGeom prst="rect">
            <a:avLst/>
          </a:prstGeom>
        </p:spPr>
      </p:pic>
      <p:sp>
        <p:nvSpPr>
          <p:cNvPr id="20" name="Rectangle 19"/>
          <p:cNvSpPr/>
          <p:nvPr/>
        </p:nvSpPr>
        <p:spPr>
          <a:xfrm>
            <a:off x="2779455" y="2695582"/>
            <a:ext cx="3627042" cy="646331"/>
          </a:xfrm>
          <a:prstGeom prst="rect">
            <a:avLst/>
          </a:prstGeom>
        </p:spPr>
        <p:txBody>
          <a:bodyPr wrap="square">
            <a:spAutoFit/>
          </a:bodyPr>
          <a:lstStyle/>
          <a:p>
            <a:pPr marL="285750" indent="-285750" algn="ctr">
              <a:buClr>
                <a:schemeClr val="accent5"/>
              </a:buClr>
              <a:buFont typeface="Wingdings" panose="05000000000000000000" pitchFamily="2" charset="2"/>
              <a:buChar char="§"/>
            </a:pPr>
            <a:r>
              <a:rPr lang="es-ES" dirty="0">
                <a:solidFill>
                  <a:schemeClr val="accent1">
                    <a:lumMod val="75000"/>
                  </a:schemeClr>
                </a:solidFill>
              </a:rPr>
              <a:t>La gente y el oro en la Colombia prehispánica </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582" y="2736147"/>
            <a:ext cx="2154228" cy="1472056"/>
          </a:xfrm>
          <a:prstGeom prst="rect">
            <a:avLst/>
          </a:prstGeom>
        </p:spPr>
      </p:pic>
      <p:sp>
        <p:nvSpPr>
          <p:cNvPr id="22" name="Rectangle 21"/>
          <p:cNvSpPr/>
          <p:nvPr/>
        </p:nvSpPr>
        <p:spPr>
          <a:xfrm>
            <a:off x="6020356" y="2223026"/>
            <a:ext cx="3350597" cy="369332"/>
          </a:xfrm>
          <a:prstGeom prst="rect">
            <a:avLst/>
          </a:prstGeom>
        </p:spPr>
        <p:txBody>
          <a:bodyPr wrap="none">
            <a:spAutoFit/>
          </a:bodyPr>
          <a:lstStyle/>
          <a:p>
            <a:pPr marL="285750" indent="-285750">
              <a:buClr>
                <a:srgbClr val="00B0F0"/>
              </a:buClr>
              <a:buFont typeface="Wingdings" panose="05000000000000000000" pitchFamily="2" charset="2"/>
              <a:buChar char="§"/>
            </a:pPr>
            <a:r>
              <a:rPr lang="es-ES" dirty="0">
                <a:solidFill>
                  <a:schemeClr val="accent1">
                    <a:lumMod val="75000"/>
                  </a:schemeClr>
                </a:solidFill>
              </a:rPr>
              <a:t>Cosmología y simbolismo</a:t>
            </a:r>
            <a:r>
              <a:rPr lang="es-ES" dirty="0">
                <a:solidFill>
                  <a:srgbClr val="FFC000"/>
                </a:solidFill>
              </a:rPr>
              <a:t>.</a:t>
            </a:r>
          </a:p>
        </p:txBody>
      </p:sp>
      <p:pic>
        <p:nvPicPr>
          <p:cNvPr id="23" name="Picture 22"/>
          <p:cNvPicPr>
            <a:picLocks noChangeAspect="1"/>
          </p:cNvPicPr>
          <p:nvPr/>
        </p:nvPicPr>
        <p:blipFill rotWithShape="1">
          <a:blip r:embed="rId5"/>
          <a:srcRect l="24429" t="22844" r="24496" b="17474"/>
          <a:stretch/>
        </p:blipFill>
        <p:spPr>
          <a:xfrm>
            <a:off x="9370953" y="2678761"/>
            <a:ext cx="2467706" cy="1621226"/>
          </a:xfrm>
          <a:prstGeom prst="rect">
            <a:avLst/>
          </a:prstGeom>
        </p:spPr>
      </p:pic>
      <p:sp>
        <p:nvSpPr>
          <p:cNvPr id="24" name="Rectangle 23"/>
          <p:cNvSpPr/>
          <p:nvPr/>
        </p:nvSpPr>
        <p:spPr>
          <a:xfrm>
            <a:off x="9718530" y="2086862"/>
            <a:ext cx="2120129" cy="369332"/>
          </a:xfrm>
          <a:prstGeom prst="rect">
            <a:avLst/>
          </a:prstGeom>
        </p:spPr>
        <p:txBody>
          <a:bodyPr wrap="square">
            <a:spAutoFit/>
          </a:bodyPr>
          <a:lstStyle/>
          <a:p>
            <a:pPr marL="285750" indent="-285750">
              <a:buClr>
                <a:srgbClr val="FF0066"/>
              </a:buClr>
              <a:buFont typeface="Wingdings" panose="05000000000000000000" pitchFamily="2" charset="2"/>
              <a:buChar char="§"/>
            </a:pPr>
            <a:r>
              <a:rPr lang="es-ES" dirty="0">
                <a:solidFill>
                  <a:schemeClr val="accent1">
                    <a:lumMod val="75000"/>
                  </a:schemeClr>
                </a:solidFill>
              </a:rPr>
              <a:t>La ofrenda.</a:t>
            </a:r>
            <a:r>
              <a:rPr lang="es-ES" dirty="0">
                <a:solidFill>
                  <a:srgbClr val="FFC000"/>
                </a:solidFill>
              </a:rPr>
              <a:t> </a:t>
            </a:r>
          </a:p>
        </p:txBody>
      </p:sp>
      <p:pic>
        <p:nvPicPr>
          <p:cNvPr id="25" name="Picture 24"/>
          <p:cNvPicPr>
            <a:picLocks noChangeAspect="1"/>
          </p:cNvPicPr>
          <p:nvPr/>
        </p:nvPicPr>
        <p:blipFill rotWithShape="1">
          <a:blip r:embed="rId6"/>
          <a:srcRect l="27794" t="26892" r="29643" b="16947"/>
          <a:stretch/>
        </p:blipFill>
        <p:spPr>
          <a:xfrm>
            <a:off x="5786840" y="4826013"/>
            <a:ext cx="2251679" cy="1670431"/>
          </a:xfrm>
          <a:prstGeom prst="rect">
            <a:avLst/>
          </a:prstGeom>
        </p:spPr>
      </p:pic>
      <p:sp>
        <p:nvSpPr>
          <p:cNvPr id="26" name="Rectangle 25"/>
          <p:cNvSpPr/>
          <p:nvPr/>
        </p:nvSpPr>
        <p:spPr>
          <a:xfrm>
            <a:off x="5429946" y="4456681"/>
            <a:ext cx="3330607" cy="369332"/>
          </a:xfrm>
          <a:prstGeom prst="rect">
            <a:avLst/>
          </a:prstGeom>
        </p:spPr>
        <p:txBody>
          <a:bodyPr wrap="square">
            <a:spAutoFit/>
          </a:bodyPr>
          <a:lstStyle/>
          <a:p>
            <a:pPr marL="285750" indent="-285750">
              <a:buClr>
                <a:srgbClr val="FF0000"/>
              </a:buClr>
              <a:buFont typeface="Wingdings" panose="05000000000000000000" pitchFamily="2" charset="2"/>
              <a:buChar char="§"/>
            </a:pPr>
            <a:r>
              <a:rPr lang="es-ES" dirty="0">
                <a:solidFill>
                  <a:schemeClr val="accent1">
                    <a:lumMod val="75000"/>
                  </a:schemeClr>
                </a:solidFill>
              </a:rPr>
              <a:t>El exploratorio</a:t>
            </a:r>
            <a:r>
              <a:rPr lang="es-ES" dirty="0">
                <a:solidFill>
                  <a:srgbClr val="FFC000"/>
                </a:solidFill>
              </a:rPr>
              <a:t>. </a:t>
            </a:r>
          </a:p>
        </p:txBody>
      </p:sp>
    </p:spTree>
    <p:extLst>
      <p:ext uri="{BB962C8B-B14F-4D97-AF65-F5344CB8AC3E}">
        <p14:creationId xmlns:p14="http://schemas.microsoft.com/office/powerpoint/2010/main" val="5833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barn(inVertical)">
                                      <p:cBhvr>
                                        <p:cTn id="26" dur="500"/>
                                        <p:tgtEl>
                                          <p:spTgt spid="2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anim calcmode="lin" valueType="num">
                                      <p:cBhvr>
                                        <p:cTn id="32" dur="2000" fill="hold"/>
                                        <p:tgtEl>
                                          <p:spTgt spid="19"/>
                                        </p:tgtEl>
                                        <p:attrNameLst>
                                          <p:attrName>ppt_w</p:attrName>
                                        </p:attrNameLst>
                                      </p:cBhvr>
                                      <p:tavLst>
                                        <p:tav tm="0" fmla="#ppt_w*sin(2.5*pi*$)">
                                          <p:val>
                                            <p:fltVal val="0"/>
                                          </p:val>
                                        </p:tav>
                                        <p:tav tm="100000">
                                          <p:val>
                                            <p:fltVal val="1"/>
                                          </p:val>
                                        </p:tav>
                                      </p:tavLst>
                                    </p:anim>
                                    <p:anim calcmode="lin" valueType="num">
                                      <p:cBhvr>
                                        <p:cTn id="3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barn(inVertical)">
                                      <p:cBhvr>
                                        <p:cTn id="38" dur="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barn(inVertical)">
                                      <p:cBhvr>
                                        <p:cTn id="48" dur="500"/>
                                        <p:tgtEl>
                                          <p:spTgt spid="2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80">
                                          <p:stCondLst>
                                            <p:cond delay="0"/>
                                          </p:stCondLst>
                                        </p:cTn>
                                        <p:tgtEl>
                                          <p:spTgt spid="23"/>
                                        </p:tgtEl>
                                      </p:cBhvr>
                                    </p:animEffect>
                                    <p:anim calcmode="lin" valueType="num">
                                      <p:cBhvr>
                                        <p:cTn id="5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9" dur="26">
                                          <p:stCondLst>
                                            <p:cond delay="650"/>
                                          </p:stCondLst>
                                        </p:cTn>
                                        <p:tgtEl>
                                          <p:spTgt spid="23"/>
                                        </p:tgtEl>
                                      </p:cBhvr>
                                      <p:to x="100000" y="60000"/>
                                    </p:animScale>
                                    <p:animScale>
                                      <p:cBhvr>
                                        <p:cTn id="60" dur="166" decel="50000">
                                          <p:stCondLst>
                                            <p:cond delay="676"/>
                                          </p:stCondLst>
                                        </p:cTn>
                                        <p:tgtEl>
                                          <p:spTgt spid="23"/>
                                        </p:tgtEl>
                                      </p:cBhvr>
                                      <p:to x="100000" y="100000"/>
                                    </p:animScale>
                                    <p:animScale>
                                      <p:cBhvr>
                                        <p:cTn id="61" dur="26">
                                          <p:stCondLst>
                                            <p:cond delay="1312"/>
                                          </p:stCondLst>
                                        </p:cTn>
                                        <p:tgtEl>
                                          <p:spTgt spid="23"/>
                                        </p:tgtEl>
                                      </p:cBhvr>
                                      <p:to x="100000" y="80000"/>
                                    </p:animScale>
                                    <p:animScale>
                                      <p:cBhvr>
                                        <p:cTn id="62" dur="166" decel="50000">
                                          <p:stCondLst>
                                            <p:cond delay="1338"/>
                                          </p:stCondLst>
                                        </p:cTn>
                                        <p:tgtEl>
                                          <p:spTgt spid="23"/>
                                        </p:tgtEl>
                                      </p:cBhvr>
                                      <p:to x="100000" y="100000"/>
                                    </p:animScale>
                                    <p:animScale>
                                      <p:cBhvr>
                                        <p:cTn id="63" dur="26">
                                          <p:stCondLst>
                                            <p:cond delay="1642"/>
                                          </p:stCondLst>
                                        </p:cTn>
                                        <p:tgtEl>
                                          <p:spTgt spid="23"/>
                                        </p:tgtEl>
                                      </p:cBhvr>
                                      <p:to x="100000" y="90000"/>
                                    </p:animScale>
                                    <p:animScale>
                                      <p:cBhvr>
                                        <p:cTn id="64" dur="166" decel="50000">
                                          <p:stCondLst>
                                            <p:cond delay="1668"/>
                                          </p:stCondLst>
                                        </p:cTn>
                                        <p:tgtEl>
                                          <p:spTgt spid="23"/>
                                        </p:tgtEl>
                                      </p:cBhvr>
                                      <p:to x="100000" y="100000"/>
                                    </p:animScale>
                                    <p:animScale>
                                      <p:cBhvr>
                                        <p:cTn id="65" dur="26">
                                          <p:stCondLst>
                                            <p:cond delay="1808"/>
                                          </p:stCondLst>
                                        </p:cTn>
                                        <p:tgtEl>
                                          <p:spTgt spid="23"/>
                                        </p:tgtEl>
                                      </p:cBhvr>
                                      <p:to x="100000" y="95000"/>
                                    </p:animScale>
                                    <p:animScale>
                                      <p:cBhvr>
                                        <p:cTn id="66" dur="166" decel="50000">
                                          <p:stCondLst>
                                            <p:cond delay="1834"/>
                                          </p:stCondLst>
                                        </p:cTn>
                                        <p:tgtEl>
                                          <p:spTgt spid="2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6">
                                            <p:txEl>
                                              <p:pRg st="0" end="0"/>
                                            </p:txEl>
                                          </p:spTgt>
                                        </p:tgtEl>
                                        <p:attrNameLst>
                                          <p:attrName>style.visibility</p:attrName>
                                        </p:attrNameLst>
                                      </p:cBhvr>
                                      <p:to>
                                        <p:strVal val="visible"/>
                                      </p:to>
                                    </p:set>
                                    <p:animEffect transition="in" filter="barn(inVertical)">
                                      <p:cBhvr>
                                        <p:cTn id="71" dur="500"/>
                                        <p:tgtEl>
                                          <p:spTgt spid="2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pPr algn="ctr"/>
            <a:r>
              <a:rPr lang="fr-FR" sz="6000" dirty="0">
                <a:solidFill>
                  <a:schemeClr val="accent1">
                    <a:lumMod val="75000"/>
                  </a:schemeClr>
                </a:solidFill>
              </a:rPr>
              <a:t>La </a:t>
            </a:r>
            <a:r>
              <a:rPr lang="fr-FR" sz="6000" dirty="0" err="1">
                <a:solidFill>
                  <a:schemeClr val="accent1">
                    <a:lumMod val="75000"/>
                  </a:schemeClr>
                </a:solidFill>
              </a:rPr>
              <a:t>leyenda</a:t>
            </a:r>
            <a:r>
              <a:rPr lang="fr-FR" sz="6000" dirty="0">
                <a:solidFill>
                  <a:schemeClr val="accent1">
                    <a:lumMod val="75000"/>
                  </a:schemeClr>
                </a:solidFill>
              </a:rPr>
              <a:t> de el </a:t>
            </a:r>
            <a:r>
              <a:rPr lang="fr-FR" sz="6000" dirty="0" err="1">
                <a:solidFill>
                  <a:schemeClr val="accent1">
                    <a:lumMod val="75000"/>
                  </a:schemeClr>
                </a:solidFill>
              </a:rPr>
              <a:t>dorado</a:t>
            </a:r>
            <a:r>
              <a:rPr lang="fr-FR" sz="6000" dirty="0">
                <a:solidFill>
                  <a:schemeClr val="accent1">
                    <a:lumMod val="75000"/>
                  </a:schemeClr>
                </a:solidFill>
              </a:rPr>
              <a:t> </a:t>
            </a:r>
          </a:p>
        </p:txBody>
      </p:sp>
      <p:sp>
        <p:nvSpPr>
          <p:cNvPr id="3" name="Text Placeholder 2"/>
          <p:cNvSpPr>
            <a:spLocks noGrp="1"/>
          </p:cNvSpPr>
          <p:nvPr>
            <p:ph type="body" idx="1"/>
          </p:nvPr>
        </p:nvSpPr>
        <p:spPr>
          <a:xfrm>
            <a:off x="581193" y="1887542"/>
            <a:ext cx="11029615" cy="683285"/>
          </a:xfrm>
        </p:spPr>
        <p:txBody>
          <a:bodyPr/>
          <a:lstStyle/>
          <a:p>
            <a:pPr algn="ctr"/>
            <a:r>
              <a:rPr lang="es-ES" dirty="0"/>
              <a:t>La ceremonia del indio dorado de la laguna de </a:t>
            </a:r>
            <a:r>
              <a:rPr lang="es-ES" dirty="0" err="1"/>
              <a:t>Guatavita</a:t>
            </a:r>
            <a:r>
              <a:rPr lang="es-ES" dirty="0"/>
              <a:t> fue la que probablemente dio origen a la leyenda del mítico reino dorado</a:t>
            </a:r>
            <a:endParaRPr lang="fr-FR" dirty="0"/>
          </a:p>
        </p:txBody>
      </p:sp>
      <p:sp>
        <p:nvSpPr>
          <p:cNvPr id="4" name="Content Placeholder 3"/>
          <p:cNvSpPr>
            <a:spLocks noGrp="1"/>
          </p:cNvSpPr>
          <p:nvPr>
            <p:ph sz="half" idx="2"/>
          </p:nvPr>
        </p:nvSpPr>
        <p:spPr>
          <a:xfrm>
            <a:off x="581191" y="2850222"/>
            <a:ext cx="9913307" cy="2171944"/>
          </a:xfrm>
        </p:spPr>
        <p:txBody>
          <a:bodyPr>
            <a:normAutofit/>
          </a:bodyPr>
          <a:lstStyle/>
          <a:p>
            <a:pPr algn="ctr"/>
            <a:r>
              <a:rPr lang="es-ES" dirty="0">
                <a:solidFill>
                  <a:srgbClr val="00B050"/>
                </a:solidFill>
                <a:latin typeface="Lucida Calligraphy" panose="03010101010101010101" pitchFamily="66" charset="0"/>
              </a:rPr>
              <a:t>Esta historia comienza en la ciudad de </a:t>
            </a:r>
            <a:r>
              <a:rPr lang="es-ES" dirty="0" err="1">
                <a:solidFill>
                  <a:srgbClr val="00B050"/>
                </a:solidFill>
                <a:latin typeface="Lucida Calligraphy" panose="03010101010101010101" pitchFamily="66" charset="0"/>
              </a:rPr>
              <a:t>Guatavita</a:t>
            </a:r>
            <a:r>
              <a:rPr lang="es-ES" dirty="0">
                <a:solidFill>
                  <a:srgbClr val="00B050"/>
                </a:solidFill>
                <a:latin typeface="Lucida Calligraphy" panose="03010101010101010101" pitchFamily="66" charset="0"/>
              </a:rPr>
              <a:t>. Es la historia de un cacique cuya mujer fue sorprendida en adulterio y por </a:t>
            </a:r>
            <a:r>
              <a:rPr lang="es-ES" dirty="0" smtClean="0">
                <a:solidFill>
                  <a:srgbClr val="00B050"/>
                </a:solidFill>
                <a:latin typeface="Lucida Calligraphy" panose="03010101010101010101" pitchFamily="66" charset="0"/>
              </a:rPr>
              <a:t>ello</a:t>
            </a:r>
            <a:r>
              <a:rPr lang="es-ES" dirty="0">
                <a:solidFill>
                  <a:srgbClr val="00B050"/>
                </a:solidFill>
                <a:latin typeface="Lucida Calligraphy" panose="03010101010101010101" pitchFamily="66" charset="0"/>
              </a:rPr>
              <a:t>, condenada al peor de los suplicios: día y noche era perseguida por un grupo de indios que cantaban coplas relatando su delito con todos los detalles. No paraban de atormentarla.</a:t>
            </a:r>
          </a:p>
          <a:p>
            <a:endParaRPr lang="fr-FR"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045965" y="4424036"/>
            <a:ext cx="2200089" cy="22582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0387" y="5248338"/>
            <a:ext cx="609600" cy="609600"/>
          </a:xfrm>
          <a:prstGeom prst="rect">
            <a:avLst/>
          </a:prstGeom>
        </p:spPr>
      </p:pic>
      <p:sp>
        <p:nvSpPr>
          <p:cNvPr id="8" name="Rectangle 7"/>
          <p:cNvSpPr/>
          <p:nvPr/>
        </p:nvSpPr>
        <p:spPr>
          <a:xfrm>
            <a:off x="6246054" y="6261600"/>
            <a:ext cx="4269117" cy="369332"/>
          </a:xfrm>
          <a:prstGeom prst="rect">
            <a:avLst/>
          </a:prstGeom>
        </p:spPr>
        <p:txBody>
          <a:bodyPr wrap="none">
            <a:spAutoFit/>
          </a:bodyPr>
          <a:lstStyle/>
          <a:p>
            <a:r>
              <a:rPr lang="es-ES" dirty="0">
                <a:solidFill>
                  <a:srgbClr val="00B0F0"/>
                </a:solidFill>
                <a:latin typeface="Times New Roman" panose="02020603050405020304" pitchFamily="18" charset="0"/>
                <a:cs typeface="Times New Roman" panose="02020603050405020304" pitchFamily="18" charset="0"/>
              </a:rPr>
              <a:t>Imagen </a:t>
            </a:r>
            <a:r>
              <a:rPr lang="es-ES" dirty="0" smtClean="0">
                <a:solidFill>
                  <a:srgbClr val="00B0F0"/>
                </a:solidFill>
                <a:latin typeface="Times New Roman" panose="02020603050405020304" pitchFamily="18" charset="0"/>
                <a:cs typeface="Times New Roman" panose="02020603050405020304" pitchFamily="18" charset="0"/>
              </a:rPr>
              <a:t>representando a </a:t>
            </a:r>
            <a:r>
              <a:rPr lang="es-ES" dirty="0">
                <a:solidFill>
                  <a:srgbClr val="00B0F0"/>
                </a:solidFill>
                <a:latin typeface="Times New Roman" panose="02020603050405020304" pitchFamily="18" charset="0"/>
                <a:cs typeface="Times New Roman" panose="02020603050405020304" pitchFamily="18" charset="0"/>
              </a:rPr>
              <a:t>un cacique muisca. </a:t>
            </a:r>
            <a:endParaRPr lang="fr-FR"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6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2"/>
                </p:tgtEl>
              </p:cMediaNode>
            </p:audio>
          </p:childTnLst>
        </p:cTn>
      </p:par>
    </p:tnLst>
    <p:bldLst>
      <p:bldP spid="1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267286" y="4234376"/>
            <a:ext cx="11296357" cy="2433564"/>
          </a:xfrm>
        </p:spPr>
        <p:txBody>
          <a:bodyPr>
            <a:normAutofit/>
          </a:bodyPr>
          <a:lstStyle/>
          <a:p>
            <a:pPr algn="ctr"/>
            <a:r>
              <a:rPr lang="es-ES" dirty="0">
                <a:solidFill>
                  <a:srgbClr val="00B050"/>
                </a:solidFill>
                <a:latin typeface="Lucida Calligraphy" panose="03010101010101010101" pitchFamily="66" charset="0"/>
              </a:rPr>
              <a:t>La desesperación y la culpa hicieron que se lanzase a una laguna, donde murió ahogada junto a su pequeña hija. Tras los sucesos, el cacique se llenó de remordimientos y quiso expiar la muerte de su esposa pidiendo consejo a los sacerdotes de confianza. Éstos le dijeron que su mujer vivía todavía y que habitaba en un hermoso palacio situado en el fondo de la laguna; que su alma estaría salvada si le ofrecía todo el oro del mundo.</a:t>
            </a:r>
          </a:p>
          <a:p>
            <a:endParaRPr lang="fr-FR" dirty="0"/>
          </a:p>
        </p:txBody>
      </p:sp>
      <p:sp>
        <p:nvSpPr>
          <p:cNvPr id="5" name="Text Placeholder 4"/>
          <p:cNvSpPr>
            <a:spLocks noGrp="1"/>
          </p:cNvSpPr>
          <p:nvPr>
            <p:ph type="body" sz="quarter" idx="4294967295"/>
          </p:nvPr>
        </p:nvSpPr>
        <p:spPr>
          <a:xfrm>
            <a:off x="5148655" y="2759759"/>
            <a:ext cx="5087937" cy="554038"/>
          </a:xfrm>
        </p:spPr>
        <p:txBody>
          <a:bodyPr/>
          <a:lstStyle/>
          <a:p>
            <a:r>
              <a:rPr lang="es-ES_tradnl" dirty="0">
                <a:solidFill>
                  <a:srgbClr val="00B0F0"/>
                </a:solidFill>
                <a:latin typeface="Times New Roman" panose="02020603050405020304" pitchFamily="18" charset="0"/>
                <a:cs typeface="Times New Roman" panose="02020603050405020304" pitchFamily="18" charset="0"/>
              </a:rPr>
              <a:t>La </a:t>
            </a:r>
            <a:r>
              <a:rPr lang="es-ES_tradnl" dirty="0" smtClean="0">
                <a:solidFill>
                  <a:srgbClr val="00B0F0"/>
                </a:solidFill>
                <a:latin typeface="Times New Roman" panose="02020603050405020304" pitchFamily="18" charset="0"/>
                <a:cs typeface="Times New Roman" panose="02020603050405020304" pitchFamily="18" charset="0"/>
              </a:rPr>
              <a:t>laguna sagrada de </a:t>
            </a:r>
            <a:r>
              <a:rPr lang="es-ES_tradnl" dirty="0" err="1">
                <a:solidFill>
                  <a:srgbClr val="00B0F0"/>
                </a:solidFill>
                <a:latin typeface="Times New Roman" panose="02020603050405020304" pitchFamily="18" charset="0"/>
                <a:cs typeface="Times New Roman" panose="02020603050405020304" pitchFamily="18" charset="0"/>
              </a:rPr>
              <a:t>Guatavita</a:t>
            </a:r>
            <a:endParaRPr lang="es-ES_tradnl" dirty="0">
              <a:solidFill>
                <a:srgbClr val="00B0F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589600" y="1721364"/>
            <a:ext cx="3348038" cy="2513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81517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0490" y="986334"/>
            <a:ext cx="11029950" cy="1801812"/>
          </a:xfrm>
        </p:spPr>
        <p:txBody>
          <a:bodyPr>
            <a:normAutofit/>
          </a:bodyPr>
          <a:lstStyle/>
          <a:p>
            <a:pPr algn="ctr"/>
            <a:r>
              <a:rPr lang="es-ES" dirty="0">
                <a:solidFill>
                  <a:srgbClr val="00B050"/>
                </a:solidFill>
                <a:latin typeface="Lucida Calligraphy" panose="03010101010101010101" pitchFamily="66" charset="0"/>
              </a:rPr>
              <a:t>Más tarde se instauró la ceremonia religiosa que debía ser realizada por los futuros caciques antes de ejercer el poder. Allí el gobernante debía ser cubierto totalmente con polvo de oro y luego trasladarse en balsa al </a:t>
            </a:r>
            <a:r>
              <a:rPr lang="es-ES" dirty="0" smtClean="0">
                <a:solidFill>
                  <a:srgbClr val="00B050"/>
                </a:solidFill>
                <a:latin typeface="Lucida Calligraphy" panose="03010101010101010101" pitchFamily="66" charset="0"/>
              </a:rPr>
              <a:t>centro </a:t>
            </a:r>
            <a:r>
              <a:rPr lang="es-ES" dirty="0">
                <a:solidFill>
                  <a:srgbClr val="00B050"/>
                </a:solidFill>
                <a:latin typeface="Lucida Calligraphy" panose="03010101010101010101" pitchFamily="66" charset="0"/>
              </a:rPr>
              <a:t>de la laguna donde arrojaba objetos de oro y esmeraldas en símbolo ofrenda. Sin embargo, esta ceremonia había dejado de llevarse a cabo mucho antes de la llegada de los españoles.</a:t>
            </a:r>
            <a:endParaRPr lang="fr-FR" dirty="0">
              <a:solidFill>
                <a:srgbClr val="00B050"/>
              </a:solidFill>
              <a:latin typeface="Lucida Calligraphy" panose="03010101010101010101" pitchFamily="66" charset="0"/>
            </a:endParaRPr>
          </a:p>
          <a:p>
            <a:endParaRPr lang="fr-FR" dirty="0"/>
          </a:p>
        </p:txBody>
      </p:sp>
      <p:sp>
        <p:nvSpPr>
          <p:cNvPr id="6" name="Rectangle 5"/>
          <p:cNvSpPr/>
          <p:nvPr/>
        </p:nvSpPr>
        <p:spPr>
          <a:xfrm>
            <a:off x="886265" y="5430432"/>
            <a:ext cx="10058400" cy="830997"/>
          </a:xfrm>
          <a:prstGeom prst="rect">
            <a:avLst/>
          </a:prstGeom>
        </p:spPr>
        <p:txBody>
          <a:bodyPr wrap="square">
            <a:spAutoFit/>
          </a:bodyPr>
          <a:lstStyle/>
          <a:p>
            <a:pPr algn="ctr"/>
            <a:r>
              <a:rPr lang="es-ES" sz="1600" dirty="0">
                <a:solidFill>
                  <a:srgbClr val="00B0F0"/>
                </a:solidFill>
                <a:latin typeface="Times New Roman" panose="02020603050405020304" pitchFamily="18" charset="0"/>
                <a:cs typeface="Times New Roman" panose="02020603050405020304" pitchFamily="18" charset="0"/>
              </a:rPr>
              <a:t>La </a:t>
            </a:r>
            <a:r>
              <a:rPr lang="es-ES" sz="1600" dirty="0">
                <a:solidFill>
                  <a:srgbClr val="FF0000"/>
                </a:solidFill>
                <a:latin typeface="Times New Roman" panose="02020603050405020304" pitchFamily="18" charset="0"/>
                <a:cs typeface="Times New Roman" panose="02020603050405020304" pitchFamily="18" charset="0"/>
              </a:rPr>
              <a:t>Balsa Muisca </a:t>
            </a:r>
            <a:r>
              <a:rPr lang="es-ES" sz="1600" dirty="0">
                <a:solidFill>
                  <a:srgbClr val="00B0F0"/>
                </a:solidFill>
                <a:latin typeface="Times New Roman" panose="02020603050405020304" pitchFamily="18" charset="0"/>
                <a:cs typeface="Times New Roman" panose="02020603050405020304" pitchFamily="18" charset="0"/>
              </a:rPr>
              <a:t>es una figura de oro que representa la ceremonia de El Dorado, que tenía lugar en la Laguna Sagrada  de </a:t>
            </a:r>
            <a:r>
              <a:rPr lang="es-ES" sz="1600" dirty="0" err="1">
                <a:solidFill>
                  <a:srgbClr val="00B0F0"/>
                </a:solidFill>
                <a:latin typeface="Times New Roman" panose="02020603050405020304" pitchFamily="18" charset="0"/>
                <a:cs typeface="Times New Roman" panose="02020603050405020304" pitchFamily="18" charset="0"/>
              </a:rPr>
              <a:t>Guatavita</a:t>
            </a:r>
            <a:r>
              <a:rPr lang="es-ES" sz="1600" dirty="0">
                <a:solidFill>
                  <a:srgbClr val="00B0F0"/>
                </a:solidFill>
                <a:latin typeface="Times New Roman" panose="02020603050405020304" pitchFamily="18" charset="0"/>
                <a:cs typeface="Times New Roman" panose="02020603050405020304" pitchFamily="18" charset="0"/>
              </a:rPr>
              <a:t>. En la actualidad, esta pieza se encuentra </a:t>
            </a:r>
            <a:r>
              <a:rPr lang="es-ES" sz="1600" dirty="0">
                <a:solidFill>
                  <a:srgbClr val="FF0000"/>
                </a:solidFill>
                <a:latin typeface="Times New Roman" panose="02020603050405020304" pitchFamily="18" charset="0"/>
                <a:cs typeface="Times New Roman" panose="02020603050405020304" pitchFamily="18" charset="0"/>
              </a:rPr>
              <a:t>resguardada en el Museo del Oro de Bogotá</a:t>
            </a:r>
            <a:r>
              <a:rPr lang="es-ES" sz="1600" dirty="0">
                <a:solidFill>
                  <a:srgbClr val="00B0F0"/>
                </a:solidFill>
                <a:latin typeface="Times New Roman" panose="02020603050405020304" pitchFamily="18" charset="0"/>
                <a:cs typeface="Times New Roman" panose="02020603050405020304" pitchFamily="18" charset="0"/>
              </a:rPr>
              <a:t>, y es considerada un símbolo de Colombia y de la identidad cultural de los colombianos.</a:t>
            </a:r>
            <a:endParaRPr lang="fr-FR" sz="1600" dirty="0">
              <a:solidFill>
                <a:srgbClr val="00B0F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892" y="2876643"/>
            <a:ext cx="3695066" cy="2465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71092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4294967295"/>
          </p:nvPr>
        </p:nvSpPr>
        <p:spPr>
          <a:xfrm>
            <a:off x="580767" y="4615324"/>
            <a:ext cx="5745891" cy="975341"/>
          </a:xfrm>
        </p:spPr>
        <p:txBody>
          <a:bodyPr>
            <a:normAutofit/>
          </a:bodyPr>
          <a:lstStyle/>
          <a:p>
            <a:pPr marL="0" indent="0">
              <a:buNone/>
            </a:pPr>
            <a:r>
              <a:rPr lang="es-ES" sz="2000" dirty="0">
                <a:solidFill>
                  <a:srgbClr val="FF3300"/>
                </a:solidFill>
              </a:rPr>
              <a:t>Este video explica la leyenda de El Dorado</a:t>
            </a:r>
            <a:endParaRPr lang="fr-FR" sz="2000" dirty="0">
              <a:solidFill>
                <a:srgbClr val="FF3300"/>
              </a:solidFill>
            </a:endParaRPr>
          </a:p>
        </p:txBody>
      </p:sp>
      <p:sp>
        <p:nvSpPr>
          <p:cNvPr id="10" name="Text Placeholder 9"/>
          <p:cNvSpPr>
            <a:spLocks noGrp="1"/>
          </p:cNvSpPr>
          <p:nvPr>
            <p:ph type="body" sz="quarter" idx="4294967295"/>
          </p:nvPr>
        </p:nvSpPr>
        <p:spPr>
          <a:xfrm>
            <a:off x="6381922" y="3823955"/>
            <a:ext cx="5505279" cy="1279039"/>
          </a:xfrm>
        </p:spPr>
        <p:txBody>
          <a:bodyPr>
            <a:normAutofit lnSpcReduction="10000"/>
          </a:bodyPr>
          <a:lstStyle/>
          <a:p>
            <a:pPr marL="0" indent="0" algn="ctr">
              <a:buNone/>
            </a:pPr>
            <a:r>
              <a:rPr lang="es-ES" sz="2400" dirty="0">
                <a:solidFill>
                  <a:srgbClr val="FF3300"/>
                </a:solidFill>
              </a:rPr>
              <a:t>Este es el audio del vídeo</a:t>
            </a:r>
          </a:p>
          <a:p>
            <a:pPr marL="0" indent="0" algn="ctr">
              <a:buNone/>
            </a:pPr>
            <a:r>
              <a:rPr lang="es-ES" sz="2400" dirty="0">
                <a:solidFill>
                  <a:srgbClr val="FF3300"/>
                </a:solidFill>
              </a:rPr>
              <a:t>-Haga clic en el ícono para escucharlo </a:t>
            </a:r>
            <a:endParaRPr lang="fr-FR" sz="2400" dirty="0">
              <a:solidFill>
                <a:srgbClr val="FF3300"/>
              </a:solidFill>
            </a:endParaRPr>
          </a:p>
        </p:txBody>
      </p:sp>
      <p:pic>
        <p:nvPicPr>
          <p:cNvPr id="12" name="Recorded Sound">
            <a:hlinkClick r:id="" action="ppaction://media"/>
          </p:cNvPr>
          <p:cNvPicPr>
            <a:picLocks noGrp="1" noChangeAspect="1"/>
          </p:cNvPicPr>
          <p:nvPr>
            <p:ph sz="quarter" idx="4294967295"/>
            <a:audioFile r:link="rId2"/>
            <p:extLst>
              <p:ext uri="{DAA4B4D4-6D71-4841-9C94-3DE7FCFB9230}">
                <p14:media xmlns:p14="http://schemas.microsoft.com/office/powerpoint/2010/main" r:embed="rId1"/>
              </p:ext>
            </p:extLst>
          </p:nvPr>
        </p:nvPicPr>
        <p:blipFill>
          <a:blip r:embed="rId4"/>
          <a:stretch>
            <a:fillRect/>
          </a:stretch>
        </p:blipFill>
        <p:spPr>
          <a:xfrm>
            <a:off x="8942302" y="2246704"/>
            <a:ext cx="609600" cy="609600"/>
          </a:xfrm>
          <a:prstGeom prst="rect">
            <a:avLst/>
          </a:prstGeom>
        </p:spPr>
      </p:pic>
      <p:pic>
        <p:nvPicPr>
          <p:cNvPr id="16" name="Content Placeholder 15"/>
          <p:cNvPicPr>
            <a:picLocks noGrp="1" noChangeAspect="1"/>
          </p:cNvPicPr>
          <p:nvPr>
            <p:ph sz="half" idx="4294967295"/>
          </p:nvPr>
        </p:nvPicPr>
        <p:blipFill rotWithShape="1">
          <a:blip r:embed="rId5"/>
          <a:srcRect l="11363" t="26778" r="47443" b="13029"/>
          <a:stretch/>
        </p:blipFill>
        <p:spPr>
          <a:xfrm>
            <a:off x="502443" y="1249729"/>
            <a:ext cx="4119563" cy="2935288"/>
          </a:xfrm>
          <a:prstGeom prst="rect">
            <a:avLst/>
          </a:prstGeom>
        </p:spPr>
      </p:pic>
      <p:sp>
        <p:nvSpPr>
          <p:cNvPr id="13" name="Rectangle 12"/>
          <p:cNvSpPr/>
          <p:nvPr/>
        </p:nvSpPr>
        <p:spPr>
          <a:xfrm>
            <a:off x="207142" y="4430658"/>
            <a:ext cx="4917308" cy="369332"/>
          </a:xfrm>
          <a:prstGeom prst="rect">
            <a:avLst/>
          </a:prstGeom>
        </p:spPr>
        <p:txBody>
          <a:bodyPr wrap="none">
            <a:spAutoFit/>
          </a:bodyPr>
          <a:lstStyle/>
          <a:p>
            <a:r>
              <a:rPr lang="fr-FR" dirty="0">
                <a:hlinkClick r:id="rId6"/>
              </a:rPr>
              <a:t>https://www.youtube.com/watch?v=NdhbHQn6soI</a:t>
            </a:r>
            <a:endParaRPr lang="fr-FR" dirty="0"/>
          </a:p>
        </p:txBody>
      </p:sp>
    </p:spTree>
    <p:extLst>
      <p:ext uri="{BB962C8B-B14F-4D97-AF65-F5344CB8AC3E}">
        <p14:creationId xmlns:p14="http://schemas.microsoft.com/office/powerpoint/2010/main" val="2186882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013"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fr-FR" sz="5400" dirty="0" err="1">
                <a:solidFill>
                  <a:schemeClr val="accent1">
                    <a:lumMod val="75000"/>
                  </a:schemeClr>
                </a:solidFill>
              </a:rPr>
              <a:t>Nuestras</a:t>
            </a:r>
            <a:r>
              <a:rPr lang="fr-FR" sz="5400" dirty="0">
                <a:solidFill>
                  <a:schemeClr val="accent1">
                    <a:lumMod val="75000"/>
                  </a:schemeClr>
                </a:solidFill>
              </a:rPr>
              <a:t> </a:t>
            </a:r>
            <a:r>
              <a:rPr lang="fr-FR" sz="5400" dirty="0" err="1">
                <a:solidFill>
                  <a:schemeClr val="accent1">
                    <a:lumMod val="75000"/>
                  </a:schemeClr>
                </a:solidFill>
              </a:rPr>
              <a:t>fuentes</a:t>
            </a:r>
            <a:endParaRPr lang="fr-FR" sz="5400" dirty="0">
              <a:solidFill>
                <a:schemeClr val="accent1">
                  <a:lumMod val="75000"/>
                </a:schemeClr>
              </a:solidFill>
            </a:endParaRPr>
          </a:p>
        </p:txBody>
      </p:sp>
      <p:sp>
        <p:nvSpPr>
          <p:cNvPr id="7" name="Text Placeholder 6"/>
          <p:cNvSpPr>
            <a:spLocks noGrp="1"/>
          </p:cNvSpPr>
          <p:nvPr>
            <p:ph type="body" idx="1"/>
          </p:nvPr>
        </p:nvSpPr>
        <p:spPr>
          <a:xfrm>
            <a:off x="887219" y="1786015"/>
            <a:ext cx="5087075" cy="536005"/>
          </a:xfrm>
        </p:spPr>
        <p:txBody>
          <a:bodyPr/>
          <a:lstStyle/>
          <a:p>
            <a:pPr algn="ctr"/>
            <a:r>
              <a:rPr lang="fr-FR" dirty="0"/>
              <a:t>El </a:t>
            </a:r>
            <a:r>
              <a:rPr lang="fr-FR" dirty="0" err="1"/>
              <a:t>Museo</a:t>
            </a:r>
            <a:r>
              <a:rPr lang="fr-FR" dirty="0"/>
              <a:t> de </a:t>
            </a:r>
            <a:r>
              <a:rPr lang="fr-FR" dirty="0" err="1"/>
              <a:t>Oro</a:t>
            </a:r>
            <a:r>
              <a:rPr lang="fr-FR" dirty="0"/>
              <a:t> </a:t>
            </a:r>
          </a:p>
        </p:txBody>
      </p:sp>
      <p:sp>
        <p:nvSpPr>
          <p:cNvPr id="3" name="Content Placeholder 2"/>
          <p:cNvSpPr>
            <a:spLocks noGrp="1"/>
          </p:cNvSpPr>
          <p:nvPr>
            <p:ph sz="half" idx="2"/>
          </p:nvPr>
        </p:nvSpPr>
        <p:spPr>
          <a:xfrm>
            <a:off x="494428" y="2054017"/>
            <a:ext cx="5479866" cy="1969343"/>
          </a:xfrm>
        </p:spPr>
        <p:txBody>
          <a:bodyPr>
            <a:normAutofit fontScale="92500" lnSpcReduction="10000"/>
          </a:bodyPr>
          <a:lstStyle/>
          <a:p>
            <a:endParaRPr lang="fr-FR" dirty="0">
              <a:hlinkClick r:id="rId2"/>
            </a:endParaRPr>
          </a:p>
          <a:p>
            <a:r>
              <a:rPr lang="fr-FR" dirty="0">
                <a:hlinkClick r:id="rId2"/>
              </a:rPr>
              <a:t>https://es.wikipedia.org/wiki/Museo_del_Oro\</a:t>
            </a:r>
            <a:endParaRPr lang="fr-FR" dirty="0"/>
          </a:p>
          <a:p>
            <a:r>
              <a:rPr lang="fr-FR" dirty="0">
                <a:hlinkClick r:id="rId3"/>
              </a:rPr>
              <a:t>https://www.pinterest.com/pin/370069294360004567/</a:t>
            </a:r>
            <a:endParaRPr lang="fr-FR" dirty="0"/>
          </a:p>
          <a:p>
            <a:r>
              <a:rPr lang="fr-FR" dirty="0">
                <a:hlinkClick r:id="rId4"/>
              </a:rPr>
              <a:t>https://theamadeus.wixsite.com/arte-precolombino/museo-del-oro</a:t>
            </a:r>
            <a:endParaRPr lang="fr-FR" dirty="0"/>
          </a:p>
          <a:p>
            <a:endParaRPr lang="fr-FR" dirty="0"/>
          </a:p>
          <a:p>
            <a:endParaRPr lang="fr-FR" dirty="0"/>
          </a:p>
        </p:txBody>
      </p:sp>
      <p:sp>
        <p:nvSpPr>
          <p:cNvPr id="8" name="Text Placeholder 7"/>
          <p:cNvSpPr>
            <a:spLocks noGrp="1"/>
          </p:cNvSpPr>
          <p:nvPr>
            <p:ph type="body" sz="quarter" idx="3"/>
          </p:nvPr>
        </p:nvSpPr>
        <p:spPr>
          <a:xfrm>
            <a:off x="6370721" y="1814122"/>
            <a:ext cx="5087073" cy="553373"/>
          </a:xfrm>
        </p:spPr>
        <p:txBody>
          <a:bodyPr/>
          <a:lstStyle/>
          <a:p>
            <a:pPr algn="ctr"/>
            <a:r>
              <a:rPr lang="fr-FR" dirty="0"/>
              <a:t>El </a:t>
            </a:r>
            <a:r>
              <a:rPr lang="fr-FR" dirty="0" err="1"/>
              <a:t>Dorado</a:t>
            </a:r>
            <a:r>
              <a:rPr lang="fr-FR" dirty="0"/>
              <a:t> </a:t>
            </a:r>
          </a:p>
        </p:txBody>
      </p:sp>
      <p:sp>
        <p:nvSpPr>
          <p:cNvPr id="9" name="Content Placeholder 8"/>
          <p:cNvSpPr>
            <a:spLocks noGrp="1"/>
          </p:cNvSpPr>
          <p:nvPr>
            <p:ph sz="quarter" idx="4"/>
          </p:nvPr>
        </p:nvSpPr>
        <p:spPr>
          <a:xfrm>
            <a:off x="5974295" y="2463626"/>
            <a:ext cx="6217706" cy="4274799"/>
          </a:xfrm>
        </p:spPr>
        <p:txBody>
          <a:bodyPr>
            <a:normAutofit/>
          </a:bodyPr>
          <a:lstStyle/>
          <a:p>
            <a:r>
              <a:rPr lang="fr-FR" dirty="0">
                <a:hlinkClick r:id="rId5"/>
              </a:rPr>
              <a:t>https://mitosyleyendascr.com/leyendas-sudamerica/el-dorado/</a:t>
            </a:r>
            <a:endParaRPr lang="fr-FR" dirty="0"/>
          </a:p>
          <a:p>
            <a:r>
              <a:rPr lang="fr-FR" dirty="0">
                <a:hlinkClick r:id="rId6"/>
              </a:rPr>
              <a:t>https://es.wikipedia.org/wiki/El_Dorado</a:t>
            </a:r>
            <a:endParaRPr lang="fr-FR" dirty="0"/>
          </a:p>
          <a:p>
            <a:r>
              <a:rPr lang="en-US" dirty="0">
                <a:hlinkClick r:id="rId7"/>
              </a:rPr>
              <a:t>https://www.colombia.com/colombia-info/folclor-y-tradiciones/leyendas/del-dorado/</a:t>
            </a:r>
            <a:endParaRPr lang="en-US" dirty="0"/>
          </a:p>
          <a:p>
            <a:r>
              <a:rPr lang="en-US" dirty="0">
                <a:hlinkClick r:id="rId8"/>
              </a:rPr>
              <a:t>https://www.ranker.com/list/real-story-of-el-dorado/kristina-killgrove</a:t>
            </a:r>
            <a:endParaRPr lang="en-US" dirty="0"/>
          </a:p>
          <a:p>
            <a:r>
              <a:rPr lang="en-US" dirty="0">
                <a:hlinkClick r:id="rId9"/>
              </a:rPr>
              <a:t>https://es.wikipedia.org/wiki/Laguna_de_Guatavita</a:t>
            </a:r>
            <a:endParaRPr lang="en-US" dirty="0"/>
          </a:p>
          <a:p>
            <a:r>
              <a:rPr lang="en-US" dirty="0">
                <a:hlinkClick r:id="rId10"/>
              </a:rPr>
              <a:t>https://sonsofpatriot.wordpress.com/2010/09/15/eldorado-paititi/</a:t>
            </a:r>
            <a:endParaRPr lang="en-US" dirty="0"/>
          </a:p>
          <a:p>
            <a:r>
              <a:rPr lang="en-US" dirty="0">
                <a:hlinkClick r:id="rId11"/>
              </a:rPr>
              <a:t>https://co.pinterest.com/pin/1125968626897757/</a:t>
            </a:r>
            <a:endParaRPr lang="en-US" dirty="0"/>
          </a:p>
          <a:p>
            <a:endParaRPr lang="en-US" dirty="0"/>
          </a:p>
          <a:p>
            <a:endParaRPr lang="en-US" dirty="0"/>
          </a:p>
          <a:p>
            <a:endParaRPr lang="en-US" dirty="0"/>
          </a:p>
          <a:p>
            <a:endParaRPr lang="en-US" dirty="0"/>
          </a:p>
          <a:p>
            <a:endParaRPr lang="fr-FR" dirty="0"/>
          </a:p>
          <a:p>
            <a:endParaRPr lang="fr-FR" dirty="0"/>
          </a:p>
        </p:txBody>
      </p:sp>
    </p:spTree>
    <p:extLst>
      <p:ext uri="{BB962C8B-B14F-4D97-AF65-F5344CB8AC3E}">
        <p14:creationId xmlns:p14="http://schemas.microsoft.com/office/powerpoint/2010/main" val="15072414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theme/theme1.xml><?xml version="1.0" encoding="utf-8"?>
<a:theme xmlns:a="http://schemas.openxmlformats.org/drawingml/2006/main" name="Dividend">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El museo de oro y la leyenda de el dorado-edit-</Template>
  <TotalTime>61</TotalTime>
  <Words>516</Words>
  <Application>Microsoft Office PowerPoint</Application>
  <PresentationFormat>Custom</PresentationFormat>
  <Paragraphs>54</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Dividend</vt:lpstr>
      <vt:lpstr>El museo de oro  y  la leyenda de el dorado</vt:lpstr>
      <vt:lpstr> El museo de oro </vt:lpstr>
      <vt:lpstr>Colecciones </vt:lpstr>
      <vt:lpstr>salas de exposición  </vt:lpstr>
      <vt:lpstr>La leyenda de el dorado </vt:lpstr>
      <vt:lpstr>PowerPoint Presentation</vt:lpstr>
      <vt:lpstr>PowerPoint Presentation</vt:lpstr>
      <vt:lpstr>PowerPoint Presentation</vt:lpstr>
      <vt:lpstr>Nuestras fuentes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museo de oro  y  la leyenda de el dorado</dc:title>
  <dc:creator>JB.Hercules</dc:creator>
  <cp:lastModifiedBy>User</cp:lastModifiedBy>
  <cp:revision>7</cp:revision>
  <dcterms:created xsi:type="dcterms:W3CDTF">2020-06-28T01:33:35Z</dcterms:created>
  <dcterms:modified xsi:type="dcterms:W3CDTF">2020-07-03T11:54:58Z</dcterms:modified>
</cp:coreProperties>
</file>